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76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9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E7C9D-409B-98D4-F8E5-ADF700D13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04341-2444-A86C-B507-1F6827B8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22F5F-1AB9-1730-CEAD-B314EF80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F2E48-E548-487D-B9F3-599F53C2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AD796-6EC8-4B8B-B78A-C19EB660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09C69-C03F-A001-4264-E78BE5C7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AA1E01-A373-F8F4-AA7D-AF7E8ABAB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D67A9-B6D7-1BE8-7633-1CD8901E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999EC5-D454-5C93-F1BF-72792548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A7FF8-2524-AFC7-E2AF-5C8D5E5F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62E33D-5859-1A1D-ACB8-84D71C7C4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1A0DF-EEA9-C256-1689-95ADE483A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88107-867B-14BA-DBAA-D08A1060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1720F-D1BB-00E1-EE5B-AAAE1D47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ADB94-3364-EA86-EC8E-7CAE50D9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08233-2A8F-66FF-885B-B0BAF967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8406B-52D0-8DAF-0DE4-05E7B96D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F6101-20EA-F101-186A-4EDD1B47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4E86F-34C6-4AE2-3E0D-A8ADE66A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C5D1D-7B2B-1892-2877-8AD6838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5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88C50-55B4-0808-AC4F-04D9BCD0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864C8-4619-17DA-E806-39F73A02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B2B6C-C68D-7AD0-B92E-378C12C2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0B2E1-3611-F325-7127-BC672A89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C11C9-F480-2F83-212A-39F98AE2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10D8-A2A0-2E90-FFDC-9491927A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E21EE-4317-40D0-5917-0F26ED331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2DC90-289A-6149-056F-7EA76BFD1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6CD50E-2E3A-41D9-70D2-7ACC41E4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F71C4B-1590-C98B-1C50-18D990BF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F4207-1FC8-C7C7-43AE-0BC54BFE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8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03BA4-3866-6FBC-75A8-BDBD3131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296E6-767F-7F86-EAF7-0DA9B71E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D4385-37C7-C791-E1C3-87CE05837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3C0E54-41F4-1286-C005-33CCBAF8A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5827C0-04C6-3B5A-0228-27C87791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FB1E25-60BA-BC15-B9CE-FF1FE1DB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9BCD43-C294-A3E7-4769-37F57C09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CD5A2D-A94C-382A-69BD-B7CC255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3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CF55D-FD31-0CDF-6BD8-F673DE8E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684EBA-EEFA-C696-D96B-D4EE1D4D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353AC3-8F50-70F5-1196-E78C6149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670DDC-8CE3-72CA-11F6-8022FD1F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4A70F-739F-D162-B7F9-8AD71B43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06D57D-0693-EEB4-B2E6-346EDC20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381A8C-4922-92ED-5EC8-A4F29E57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DA0F-8883-41B1-31CF-0B8FC4A5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5D0CD-AE63-AD08-4EA3-CB44530B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61DC5B-FC58-EBDF-71B5-0A2B13E48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157D7-3132-EAD2-C65F-A6EB2CBF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0E861-12A4-2D9C-7E3F-C651B5E8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87E2D-734D-C872-8E0C-9FF62C68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4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9330D-F40F-AF1D-AB41-40C7343F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7DB30B-97B9-9E3C-B401-5333D2145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A45678-4ABD-7170-E84C-000094B3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1CAD93-B3E7-F48D-A46D-4F09402B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21FC2-958F-92A8-3639-5E5859A3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6B44C-0572-732F-C5ED-A6058C1B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D9A792-6F01-CB86-9595-DAFAD3A3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593D3-4B79-4F99-230C-5A233DA1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70E4C-EC63-2090-CA17-6167DD0A9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D21D4-DF98-4AA8-94AD-6401038A400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642A8-1098-CC29-3245-74EB5011F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80BFF-9DA8-4C76-8070-70C71E95B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15DC-8D3E-4962-83E0-00FD194E1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91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3F200-B1BD-4B32-B0B0-DB2EC110A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Ideal Self 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61E30-F1B3-5BE5-DE4A-AC3F1D8DD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Communication II</a:t>
            </a:r>
          </a:p>
          <a:p>
            <a:r>
              <a:rPr lang="en-US" altLang="ko-KR" dirty="0"/>
              <a:t>21102052 Lee </a:t>
            </a:r>
            <a:r>
              <a:rPr lang="en-US" altLang="ko-KR" dirty="0" err="1"/>
              <a:t>Jeong</a:t>
            </a:r>
            <a:r>
              <a:rPr lang="en-US" altLang="ko-KR" dirty="0"/>
              <a:t>-Yun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35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2026</a:t>
            </a:r>
            <a:endParaRPr lang="ko-KR" altLang="en-US" dirty="0"/>
          </a:p>
        </p:txBody>
      </p:sp>
      <p:pic>
        <p:nvPicPr>
          <p:cNvPr id="9218" name="Picture 2" descr="17 Best Graduation Gifts For Son That He Will Never Forget">
            <a:extLst>
              <a:ext uri="{FF2B5EF4-FFF2-40B4-BE49-F238E27FC236}">
                <a16:creationId xmlns:a16="http://schemas.microsoft.com/office/drawing/2014/main" id="{D514F5E0-9A58-2889-6926-6A9D6289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643063"/>
            <a:ext cx="619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D6406-18CC-2DA9-C451-B9D602718155}"/>
              </a:ext>
            </a:extLst>
          </p:cNvPr>
          <p:cNvSpPr txBox="1"/>
          <p:nvPr/>
        </p:nvSpPr>
        <p:spPr>
          <a:xfrm>
            <a:off x="4914492" y="5214937"/>
            <a:ext cx="4277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https://razatee.com/17-best-graduation-gifts-for-son-he-will-never-forget/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54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2026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E36F2A-9B70-4191-F8D2-94586114CFEF}"/>
              </a:ext>
            </a:extLst>
          </p:cNvPr>
          <p:cNvGrpSpPr/>
          <p:nvPr/>
        </p:nvGrpSpPr>
        <p:grpSpPr>
          <a:xfrm>
            <a:off x="838200" y="1690688"/>
            <a:ext cx="5568462" cy="4422567"/>
            <a:chOff x="5785338" y="1340827"/>
            <a:chExt cx="5568462" cy="4422567"/>
          </a:xfrm>
        </p:grpSpPr>
        <p:pic>
          <p:nvPicPr>
            <p:cNvPr id="4" name="Picture 4" descr="Creating the Perfect Internship Programme - Great People Inside">
              <a:extLst>
                <a:ext uri="{FF2B5EF4-FFF2-40B4-BE49-F238E27FC236}">
                  <a16:creationId xmlns:a16="http://schemas.microsoft.com/office/drawing/2014/main" id="{C669FF40-2293-2F21-325E-8C531E1FC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338" y="1340827"/>
              <a:ext cx="5568462" cy="417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AF3456-B8CA-B44C-A5F2-11BD566B1BD0}"/>
                </a:ext>
              </a:extLst>
            </p:cNvPr>
            <p:cNvSpPr txBox="1"/>
            <p:nvPr/>
          </p:nvSpPr>
          <p:spPr>
            <a:xfrm>
              <a:off x="7711456" y="5517173"/>
              <a:ext cx="36423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https://greatpeopleinside.com/perfect-internship-programme/</a:t>
              </a:r>
              <a:endParaRPr lang="ko-KR" altLang="en-US" sz="1000" dirty="0"/>
            </a:p>
          </p:txBody>
        </p:sp>
      </p:grpSp>
      <p:pic>
        <p:nvPicPr>
          <p:cNvPr id="10244" name="Picture 4" descr="Certificate Icon | IconBros">
            <a:extLst>
              <a:ext uri="{FF2B5EF4-FFF2-40B4-BE49-F238E27FC236}">
                <a16:creationId xmlns:a16="http://schemas.microsoft.com/office/drawing/2014/main" id="{1418C632-C511-F464-0F10-C5AB1208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269" y="1690688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ED87F-363E-488D-CB4D-4B91DFE5F04D}"/>
              </a:ext>
            </a:extLst>
          </p:cNvPr>
          <p:cNvSpPr txBox="1"/>
          <p:nvPr/>
        </p:nvSpPr>
        <p:spPr>
          <a:xfrm>
            <a:off x="7523284" y="4902756"/>
            <a:ext cx="2574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https://www.iconbros.com/icons/certificate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181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2027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9AFCF-9ABD-39CE-B0D1-9FFDB972C850}"/>
              </a:ext>
            </a:extLst>
          </p:cNvPr>
          <p:cNvSpPr txBox="1"/>
          <p:nvPr/>
        </p:nvSpPr>
        <p:spPr>
          <a:xfrm>
            <a:off x="838200" y="3105834"/>
            <a:ext cx="3024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Part Time Job</a:t>
            </a:r>
            <a:endParaRPr lang="ko-KR" altLang="en-US" sz="3600" dirty="0"/>
          </a:p>
        </p:txBody>
      </p:sp>
      <p:pic>
        <p:nvPicPr>
          <p:cNvPr id="12292" name="Picture 4" descr="St. Louis companies are keeping more cash. Here's why. - St. Louis Business  Journal">
            <a:extLst>
              <a:ext uri="{FF2B5EF4-FFF2-40B4-BE49-F238E27FC236}">
                <a16:creationId xmlns:a16="http://schemas.microsoft.com/office/drawing/2014/main" id="{2F0ECCC5-95F7-5486-B5C1-73F167E8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4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500EB-CD80-C7AD-4C84-E3D1CEAA788D}"/>
              </a:ext>
            </a:extLst>
          </p:cNvPr>
          <p:cNvSpPr txBox="1"/>
          <p:nvPr/>
        </p:nvSpPr>
        <p:spPr>
          <a:xfrm>
            <a:off x="5631543" y="5229224"/>
            <a:ext cx="65604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https://www.bizjournals.com/stlouis/news/2017/07/21/st-louis-companies-are-keeping-more-cash-heres-why.html</a:t>
            </a:r>
          </a:p>
        </p:txBody>
      </p:sp>
    </p:spTree>
    <p:extLst>
      <p:ext uri="{BB962C8B-B14F-4D97-AF65-F5344CB8AC3E}">
        <p14:creationId xmlns:p14="http://schemas.microsoft.com/office/powerpoint/2010/main" val="412956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2027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A3FDAA-0CBD-3D7A-C3CD-A23067217347}"/>
              </a:ext>
            </a:extLst>
          </p:cNvPr>
          <p:cNvGrpSpPr/>
          <p:nvPr/>
        </p:nvGrpSpPr>
        <p:grpSpPr>
          <a:xfrm>
            <a:off x="3238500" y="1690688"/>
            <a:ext cx="5715000" cy="4056221"/>
            <a:chOff x="3238500" y="1524000"/>
            <a:chExt cx="5715000" cy="40562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D53BB-F81F-52E2-5984-C38E1AC3128E}"/>
                </a:ext>
              </a:extLst>
            </p:cNvPr>
            <p:cNvSpPr txBox="1"/>
            <p:nvPr/>
          </p:nvSpPr>
          <p:spPr>
            <a:xfrm>
              <a:off x="4451947" y="5334000"/>
              <a:ext cx="4501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https://lnt.ma/is-it-safe-to-travel-again-your-coronavirus-questions-answered/</a:t>
              </a:r>
              <a:endParaRPr lang="ko-KR" altLang="en-US" sz="1000" dirty="0"/>
            </a:p>
          </p:txBody>
        </p:sp>
        <p:pic>
          <p:nvPicPr>
            <p:cNvPr id="6" name="Picture 2" descr="Is It Safe to Travel Again? Your Coronavirus Questions Answered - La  Nouvelle Tribune">
              <a:extLst>
                <a:ext uri="{FF2B5EF4-FFF2-40B4-BE49-F238E27FC236}">
                  <a16:creationId xmlns:a16="http://schemas.microsoft.com/office/drawing/2014/main" id="{122FC67A-C1C9-1144-81DC-C8952D327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1524000"/>
              <a:ext cx="5715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928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2028</a:t>
            </a:r>
            <a:endParaRPr lang="ko-KR" altLang="en-US" dirty="0"/>
          </a:p>
        </p:txBody>
      </p:sp>
      <p:pic>
        <p:nvPicPr>
          <p:cNvPr id="4" name="Picture 2" descr="How to increase your chances of getting a job | The Times of India">
            <a:extLst>
              <a:ext uri="{FF2B5EF4-FFF2-40B4-BE49-F238E27FC236}">
                <a16:creationId xmlns:a16="http://schemas.microsoft.com/office/drawing/2014/main" id="{DC396D17-5721-FA0C-0CF3-6C7D66CFCF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108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DB677-2F9D-D0AC-671E-FF10FA055AB2}"/>
              </a:ext>
            </a:extLst>
          </p:cNvPr>
          <p:cNvSpPr txBox="1"/>
          <p:nvPr/>
        </p:nvSpPr>
        <p:spPr>
          <a:xfrm>
            <a:off x="2158864" y="6042026"/>
            <a:ext cx="787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https://timesofindia.indiatimes.com/life-style/relationships/work/how-to-increase-your-chances-of-getting-a-job/photostory/69250081.cms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135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2028</a:t>
            </a:r>
            <a:endParaRPr lang="ko-KR" altLang="en-US" dirty="0"/>
          </a:p>
        </p:txBody>
      </p:sp>
      <p:pic>
        <p:nvPicPr>
          <p:cNvPr id="14338" name="Picture 2" descr="올바른 피아노 연주법과 자세 | flowkey">
            <a:extLst>
              <a:ext uri="{FF2B5EF4-FFF2-40B4-BE49-F238E27FC236}">
                <a16:creationId xmlns:a16="http://schemas.microsoft.com/office/drawing/2014/main" id="{A4B33C88-88D9-11C7-AD2A-BA9F92F57A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96" y="1690688"/>
            <a:ext cx="78324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E114E-39A3-B759-6FB1-BADA12FD98C8}"/>
              </a:ext>
            </a:extLst>
          </p:cNvPr>
          <p:cNvSpPr txBox="1"/>
          <p:nvPr/>
        </p:nvSpPr>
        <p:spPr>
          <a:xfrm>
            <a:off x="6528558" y="6042026"/>
            <a:ext cx="3483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https://www.flowkey.com/ko/piano-guide/proper-technique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075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2029</a:t>
            </a:r>
            <a:endParaRPr lang="ko-KR" altLang="en-US" dirty="0"/>
          </a:p>
        </p:txBody>
      </p:sp>
      <p:pic>
        <p:nvPicPr>
          <p:cNvPr id="16386" name="Picture 2" descr="7 Project Management Tips on How to Motivate your Team - PM Tips">
            <a:extLst>
              <a:ext uri="{FF2B5EF4-FFF2-40B4-BE49-F238E27FC236}">
                <a16:creationId xmlns:a16="http://schemas.microsoft.com/office/drawing/2014/main" id="{7B6847F7-0CC1-1C2E-20CC-A274B9F3B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96" y="1690688"/>
            <a:ext cx="7411808" cy="41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A15CD-A7C7-978A-97AD-6F96E4DB1C8B}"/>
              </a:ext>
            </a:extLst>
          </p:cNvPr>
          <p:cNvSpPr txBox="1"/>
          <p:nvPr/>
        </p:nvSpPr>
        <p:spPr>
          <a:xfrm>
            <a:off x="4928454" y="5859830"/>
            <a:ext cx="4873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https://pmtips.net/article/7-project-management-tips-on-how-to-motivate-your-team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8206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2029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FAA7B0-10AC-A0AB-4E8C-A455AA8C2B2D}"/>
              </a:ext>
            </a:extLst>
          </p:cNvPr>
          <p:cNvGrpSpPr/>
          <p:nvPr/>
        </p:nvGrpSpPr>
        <p:grpSpPr>
          <a:xfrm>
            <a:off x="3238500" y="1690688"/>
            <a:ext cx="5715000" cy="4056221"/>
            <a:chOff x="3238500" y="1524000"/>
            <a:chExt cx="5715000" cy="40562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A5DE60-F372-F8B3-A5C6-B24FF2E33770}"/>
                </a:ext>
              </a:extLst>
            </p:cNvPr>
            <p:cNvSpPr txBox="1"/>
            <p:nvPr/>
          </p:nvSpPr>
          <p:spPr>
            <a:xfrm>
              <a:off x="4451947" y="5334000"/>
              <a:ext cx="4501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https://lnt.ma/is-it-safe-to-travel-again-your-coronavirus-questions-answered/</a:t>
              </a:r>
              <a:endParaRPr lang="ko-KR" altLang="en-US" sz="1000" dirty="0"/>
            </a:p>
          </p:txBody>
        </p:sp>
        <p:pic>
          <p:nvPicPr>
            <p:cNvPr id="6" name="Picture 2" descr="Is It Safe to Travel Again? Your Coronavirus Questions Answered - La  Nouvelle Tribune">
              <a:extLst>
                <a:ext uri="{FF2B5EF4-FFF2-40B4-BE49-F238E27FC236}">
                  <a16:creationId xmlns:a16="http://schemas.microsoft.com/office/drawing/2014/main" id="{3595E260-221B-36CB-8BD4-E56B9ECAF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1524000"/>
              <a:ext cx="5715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338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2030</a:t>
            </a:r>
            <a:endParaRPr lang="ko-KR" altLang="en-US" dirty="0"/>
          </a:p>
        </p:txBody>
      </p:sp>
      <p:pic>
        <p:nvPicPr>
          <p:cNvPr id="17412" name="Picture 4" descr="How to move abroad with little or no money and no work experience">
            <a:extLst>
              <a:ext uri="{FF2B5EF4-FFF2-40B4-BE49-F238E27FC236}">
                <a16:creationId xmlns:a16="http://schemas.microsoft.com/office/drawing/2014/main" id="{89D15176-C97A-98A7-20CA-D5CC17B53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71" y="2215579"/>
            <a:ext cx="7142857" cy="3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83A52-6FCB-005D-8B68-D420CBB8B043}"/>
              </a:ext>
            </a:extLst>
          </p:cNvPr>
          <p:cNvSpPr txBox="1"/>
          <p:nvPr/>
        </p:nvSpPr>
        <p:spPr>
          <a:xfrm>
            <a:off x="2669420" y="5787008"/>
            <a:ext cx="6853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https://www.expat.com/en/expat-mag/1817-how-to-move-abroad-with-little-or-no-money-and-no-work-experience.html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742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2030</a:t>
            </a:r>
            <a:endParaRPr lang="ko-KR" altLang="en-US" dirty="0"/>
          </a:p>
        </p:txBody>
      </p:sp>
      <p:pic>
        <p:nvPicPr>
          <p:cNvPr id="19458" name="Picture 2" descr="5 Study Strategies for Finals Week">
            <a:extLst>
              <a:ext uri="{FF2B5EF4-FFF2-40B4-BE49-F238E27FC236}">
                <a16:creationId xmlns:a16="http://schemas.microsoft.com/office/drawing/2014/main" id="{F1444538-D923-A32F-C0ED-3BE399996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5" y="1694534"/>
            <a:ext cx="5295412" cy="39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F56E6-E326-271A-831F-5752EF61E4D9}"/>
              </a:ext>
            </a:extLst>
          </p:cNvPr>
          <p:cNvSpPr txBox="1"/>
          <p:nvPr/>
        </p:nvSpPr>
        <p:spPr>
          <a:xfrm>
            <a:off x="134815" y="5666093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https://www.herzing.edu/blog/5-study-strategies-finals-week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94403-62D9-AA31-DE07-1214C9B64C8B}"/>
              </a:ext>
            </a:extLst>
          </p:cNvPr>
          <p:cNvSpPr txBox="1"/>
          <p:nvPr/>
        </p:nvSpPr>
        <p:spPr>
          <a:xfrm>
            <a:off x="6096000" y="5658398"/>
            <a:ext cx="5961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https://www.zdnet.com/article/remote-work-or-in-the-office-why-the-tide-could-be-turning-again/</a:t>
            </a:r>
            <a:endParaRPr lang="ko-KR" altLang="en-US" sz="1000" dirty="0"/>
          </a:p>
        </p:txBody>
      </p:sp>
      <p:pic>
        <p:nvPicPr>
          <p:cNvPr id="19460" name="Picture 4" descr="Remote work or in the office? Why the tide could turn again | ZDNET">
            <a:extLst>
              <a:ext uri="{FF2B5EF4-FFF2-40B4-BE49-F238E27FC236}">
                <a16:creationId xmlns:a16="http://schemas.microsoft.com/office/drawing/2014/main" id="{AE3B37F9-2185-0C67-5550-644F95446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2" y="1690685"/>
            <a:ext cx="5957340" cy="39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0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E69B2-471A-229C-AD74-E9D4A6B6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33176" cy="4177568"/>
          </a:xfrm>
          <a:prstGeom prst="rect">
            <a:avLst/>
          </a:prstGeom>
        </p:spPr>
      </p:pic>
      <p:pic>
        <p:nvPicPr>
          <p:cNvPr id="1026" name="Picture 2" descr="메인 | 이노베이션 아카데미">
            <a:extLst>
              <a:ext uri="{FF2B5EF4-FFF2-40B4-BE49-F238E27FC236}">
                <a16:creationId xmlns:a16="http://schemas.microsoft.com/office/drawing/2014/main" id="{0279EEBA-3403-D039-F836-45E92325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000250"/>
            <a:ext cx="5810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74764-9A2D-839E-7D6C-9B56E202EE2C}"/>
              </a:ext>
            </a:extLst>
          </p:cNvPr>
          <p:cNvSpPr txBox="1"/>
          <p:nvPr/>
        </p:nvSpPr>
        <p:spPr>
          <a:xfrm flipH="1">
            <a:off x="10169898" y="4857750"/>
            <a:ext cx="118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https://42seoul.kr/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769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92045-92EC-9942-FBB0-D1555E3B7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Thanks.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393E71-BF3D-B331-7EF1-C482BFA37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21102052 Lee </a:t>
            </a:r>
            <a:r>
              <a:rPr lang="en-US" altLang="ko-KR" dirty="0" err="1"/>
              <a:t>Jeong</a:t>
            </a:r>
            <a:r>
              <a:rPr lang="en-US" altLang="ko-KR" dirty="0"/>
              <a:t>-Yun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9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7559C7-865E-0A0C-1264-71AF51BF7417}"/>
              </a:ext>
            </a:extLst>
          </p:cNvPr>
          <p:cNvGrpSpPr/>
          <p:nvPr/>
        </p:nvGrpSpPr>
        <p:grpSpPr>
          <a:xfrm>
            <a:off x="7171741" y="1320247"/>
            <a:ext cx="4182059" cy="4217505"/>
            <a:chOff x="838200" y="1450182"/>
            <a:chExt cx="4182059" cy="4217505"/>
          </a:xfrm>
        </p:grpSpPr>
        <p:pic>
          <p:nvPicPr>
            <p:cNvPr id="2050" name="Picture 2" descr="월드 톡톡] 日 신입사원 영어평가 토익 대신 말하기로 - 조선일보">
              <a:extLst>
                <a:ext uri="{FF2B5EF4-FFF2-40B4-BE49-F238E27FC236}">
                  <a16:creationId xmlns:a16="http://schemas.microsoft.com/office/drawing/2014/main" id="{C7DE079E-5319-3C5E-F7FE-0F9CE76CE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354" y="1450182"/>
              <a:ext cx="3333750" cy="221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034FC5-933B-4430-1414-A8D01D2BD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429000"/>
              <a:ext cx="4182059" cy="2238687"/>
            </a:xfrm>
            <a:prstGeom prst="rect">
              <a:avLst/>
            </a:prstGeom>
          </p:spPr>
        </p:pic>
      </p:grpSp>
      <p:pic>
        <p:nvPicPr>
          <p:cNvPr id="2052" name="Picture 4" descr="Good grade of A plus (A+) is written with red pen on the tests. 이미지  (1063657664) - 게티이미지뱅크">
            <a:extLst>
              <a:ext uri="{FF2B5EF4-FFF2-40B4-BE49-F238E27FC236}">
                <a16:creationId xmlns:a16="http://schemas.microsoft.com/office/drawing/2014/main" id="{B074E70D-3196-57F1-57DF-F6AB2FD7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4512"/>
            <a:ext cx="4848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5F9EF-9C0F-BE78-0AE4-CB17EEA6FBFF}"/>
              </a:ext>
            </a:extLst>
          </p:cNvPr>
          <p:cNvSpPr txBox="1"/>
          <p:nvPr/>
        </p:nvSpPr>
        <p:spPr>
          <a:xfrm>
            <a:off x="838200" y="5043488"/>
            <a:ext cx="484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https://www.gettyimagesbank.com/view/good-grade-of-a-plus-a-is-written-with-red-pen-on-the-tests/1063657664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978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</a:t>
            </a:r>
            <a:endParaRPr lang="ko-KR" altLang="en-US" dirty="0"/>
          </a:p>
        </p:txBody>
      </p:sp>
      <p:pic>
        <p:nvPicPr>
          <p:cNvPr id="3074" name="Picture 2" descr="Flag of the United Kingdom">
            <a:extLst>
              <a:ext uri="{FF2B5EF4-FFF2-40B4-BE49-F238E27FC236}">
                <a16:creationId xmlns:a16="http://schemas.microsoft.com/office/drawing/2014/main" id="{BE9E5D21-8C0C-C946-023C-9C14E681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8635"/>
            <a:ext cx="4401457" cy="220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B83059-36A0-D81C-DC0D-E9BC96C1926A}"/>
              </a:ext>
            </a:extLst>
          </p:cNvPr>
          <p:cNvSpPr txBox="1"/>
          <p:nvPr/>
        </p:nvSpPr>
        <p:spPr>
          <a:xfrm>
            <a:off x="838200" y="4529364"/>
            <a:ext cx="3600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https://www.britannica.com/topic/flag-of-the-United-Kingdom</a:t>
            </a:r>
            <a:endParaRPr lang="ko-KR" altLang="en-US" sz="1000" dirty="0"/>
          </a:p>
        </p:txBody>
      </p:sp>
      <p:pic>
        <p:nvPicPr>
          <p:cNvPr id="3078" name="Picture 6" descr="Northumbria University Psychology Department">
            <a:extLst>
              <a:ext uri="{FF2B5EF4-FFF2-40B4-BE49-F238E27FC236}">
                <a16:creationId xmlns:a16="http://schemas.microsoft.com/office/drawing/2014/main" id="{C5EBE465-A7B5-667E-A2C7-70ECF8D2A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9" t="28243"/>
          <a:stretch/>
        </p:blipFill>
        <p:spPr bwMode="auto">
          <a:xfrm>
            <a:off x="6952343" y="1885352"/>
            <a:ext cx="4401457" cy="30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813EA-8D4D-93C4-0F7C-94692F9A73E0}"/>
              </a:ext>
            </a:extLst>
          </p:cNvPr>
          <p:cNvSpPr txBox="1"/>
          <p:nvPr/>
        </p:nvSpPr>
        <p:spPr>
          <a:xfrm>
            <a:off x="9582161" y="4972646"/>
            <a:ext cx="1771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https://northumbriapsy.com/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936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2023</a:t>
            </a:r>
            <a:endParaRPr lang="ko-KR" altLang="en-US" dirty="0"/>
          </a:p>
        </p:txBody>
      </p:sp>
      <p:pic>
        <p:nvPicPr>
          <p:cNvPr id="4098" name="Picture 2" descr="논산훈련소 200명대 무더기 확진…일부 장병 귀가 조치 - 매일신문">
            <a:extLst>
              <a:ext uri="{FF2B5EF4-FFF2-40B4-BE49-F238E27FC236}">
                <a16:creationId xmlns:a16="http://schemas.microsoft.com/office/drawing/2014/main" id="{3C534D5B-E4CE-4965-5448-A5D7D7A7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0436"/>
            <a:ext cx="5275495" cy="313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2D2B6-1BA9-7807-ED4A-60D382D53791}"/>
              </a:ext>
            </a:extLst>
          </p:cNvPr>
          <p:cNvSpPr txBox="1"/>
          <p:nvPr/>
        </p:nvSpPr>
        <p:spPr>
          <a:xfrm>
            <a:off x="838200" y="4997563"/>
            <a:ext cx="3481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http://news.imaeil.com/page/view/2022072721475619108</a:t>
            </a:r>
            <a:endParaRPr lang="ko-KR" altLang="en-US" sz="1000" dirty="0"/>
          </a:p>
        </p:txBody>
      </p:sp>
      <p:pic>
        <p:nvPicPr>
          <p:cNvPr id="7" name="그래픽 6" descr="심장 박동 윤곽선">
            <a:extLst>
              <a:ext uri="{FF2B5EF4-FFF2-40B4-BE49-F238E27FC236}">
                <a16:creationId xmlns:a16="http://schemas.microsoft.com/office/drawing/2014/main" id="{77D3F45F-06B3-6C92-5459-F69589EED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7824" y="1801410"/>
            <a:ext cx="3255178" cy="32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군인 경례 일러스트 ai 다운로드 download Soldier salute vector - Urbanbrush">
            <a:extLst>
              <a:ext uri="{FF2B5EF4-FFF2-40B4-BE49-F238E27FC236}">
                <a16:creationId xmlns:a16="http://schemas.microsoft.com/office/drawing/2014/main" id="{BA29BB3B-CCCF-A20F-E513-34FE0C9D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8" y="1113184"/>
            <a:ext cx="4624130" cy="46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719B2-923E-BAF4-0EE7-DEEDB61CA96C}"/>
              </a:ext>
            </a:extLst>
          </p:cNvPr>
          <p:cNvSpPr txBox="1"/>
          <p:nvPr/>
        </p:nvSpPr>
        <p:spPr>
          <a:xfrm>
            <a:off x="1087028" y="5631101"/>
            <a:ext cx="4444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https://www.urbanbrush.net/downloads/%EA%B5%B0%EC%9D%B8-%EA%B2%BD%EB%A1%80-%EC%9D%BC%EB%9F%AC%EC%8A%A4%ED%8A%B8-ai-%EB%8B%A4%EC%9A%B4%EB%A1%9C%EB%93%9C-download-soldier-salute-vector/</a:t>
            </a:r>
            <a:endParaRPr lang="ko-KR" altLang="en-US" sz="1000" dirty="0"/>
          </a:p>
        </p:txBody>
      </p:sp>
      <p:pic>
        <p:nvPicPr>
          <p:cNvPr id="5124" name="Picture 4" descr="42서울(42Seoul) 개포 캠퍼스 둘러보기 (feat. 본 과정, 카뎃)">
            <a:extLst>
              <a:ext uri="{FF2B5EF4-FFF2-40B4-BE49-F238E27FC236}">
                <a16:creationId xmlns:a16="http://schemas.microsoft.com/office/drawing/2014/main" id="{37F22D4D-B866-7362-0B63-1922D2773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66" y="1502874"/>
            <a:ext cx="5136334" cy="385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6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</a:t>
            </a:r>
            <a:endParaRPr lang="ko-KR" altLang="en-US" dirty="0"/>
          </a:p>
        </p:txBody>
      </p:sp>
      <p:pic>
        <p:nvPicPr>
          <p:cNvPr id="6146" name="Picture 2" descr="Top 5 Programming Memes">
            <a:extLst>
              <a:ext uri="{FF2B5EF4-FFF2-40B4-BE49-F238E27FC236}">
                <a16:creationId xmlns:a16="http://schemas.microsoft.com/office/drawing/2014/main" id="{03AF2A16-4D63-813B-5508-187AD47F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306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ogo">
            <a:extLst>
              <a:ext uri="{FF2B5EF4-FFF2-40B4-BE49-F238E27FC236}">
                <a16:creationId xmlns:a16="http://schemas.microsoft.com/office/drawing/2014/main" id="{F955DF92-8357-2A20-033B-912322C3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643062"/>
            <a:ext cx="499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QL] HackerRank - Aggregation">
            <a:extLst>
              <a:ext uri="{FF2B5EF4-FFF2-40B4-BE49-F238E27FC236}">
                <a16:creationId xmlns:a16="http://schemas.microsoft.com/office/drawing/2014/main" id="{9CDDC055-2CB9-0194-8E3D-178E3FC4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7" y="2859426"/>
            <a:ext cx="4124325" cy="23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F87CC-6F9A-AC80-4A74-43F5185D6487}"/>
              </a:ext>
            </a:extLst>
          </p:cNvPr>
          <p:cNvSpPr txBox="1"/>
          <p:nvPr/>
        </p:nvSpPr>
        <p:spPr>
          <a:xfrm>
            <a:off x="8973020" y="4968716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https://velog.io/@mmy789/Aggregation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36063-ABFC-7166-DF8A-E9A6FCDDF893}"/>
              </a:ext>
            </a:extLst>
          </p:cNvPr>
          <p:cNvSpPr txBox="1"/>
          <p:nvPr/>
        </p:nvSpPr>
        <p:spPr>
          <a:xfrm>
            <a:off x="9747270" y="1446587"/>
            <a:ext cx="1606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https://www.acmicpc.net/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AA02-7C14-DE74-589B-20582C8C08B1}"/>
              </a:ext>
            </a:extLst>
          </p:cNvPr>
          <p:cNvSpPr txBox="1"/>
          <p:nvPr/>
        </p:nvSpPr>
        <p:spPr>
          <a:xfrm>
            <a:off x="838200" y="5214937"/>
            <a:ext cx="3571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https://devcamp.com/site_blogs/top-5-programming-memes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1251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DA75-884B-BFE4-9C54-F6943AFE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2025</a:t>
            </a:r>
            <a:endParaRPr lang="ko-KR" altLang="en-US" dirty="0"/>
          </a:p>
        </p:txBody>
      </p:sp>
      <p:pic>
        <p:nvPicPr>
          <p:cNvPr id="7170" name="Picture 2" descr="SEOULTECH">
            <a:extLst>
              <a:ext uri="{FF2B5EF4-FFF2-40B4-BE49-F238E27FC236}">
                <a16:creationId xmlns:a16="http://schemas.microsoft.com/office/drawing/2014/main" id="{4841D533-C5F1-AF6C-2F7D-9A1EEB82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9815"/>
            <a:ext cx="4085838" cy="27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reating the Perfect Internship Programme - Great People Inside">
            <a:extLst>
              <a:ext uri="{FF2B5EF4-FFF2-40B4-BE49-F238E27FC236}">
                <a16:creationId xmlns:a16="http://schemas.microsoft.com/office/drawing/2014/main" id="{1FE0F44E-E2A9-9A9B-8377-0827E43E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38" y="1340827"/>
            <a:ext cx="5568462" cy="417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835B5-554A-0328-194F-E443513DB590}"/>
              </a:ext>
            </a:extLst>
          </p:cNvPr>
          <p:cNvSpPr txBox="1"/>
          <p:nvPr/>
        </p:nvSpPr>
        <p:spPr>
          <a:xfrm>
            <a:off x="7711456" y="5517173"/>
            <a:ext cx="3642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https://greatpeopleinside.com/perfect-internship-programme/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5F6D9-DCE2-E7F1-FE05-0BC5A3CD66C8}"/>
              </a:ext>
            </a:extLst>
          </p:cNvPr>
          <p:cNvSpPr txBox="1"/>
          <p:nvPr/>
        </p:nvSpPr>
        <p:spPr>
          <a:xfrm>
            <a:off x="838200" y="4818185"/>
            <a:ext cx="16353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https://en.seoultech.ac.kr/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734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100B-6B5B-3380-3F53-39C489F6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23D3B-031F-F31E-6C3A-FF8CB2BE2ED3}"/>
              </a:ext>
            </a:extLst>
          </p:cNvPr>
          <p:cNvSpPr txBox="1"/>
          <p:nvPr/>
        </p:nvSpPr>
        <p:spPr>
          <a:xfrm>
            <a:off x="1262622" y="3075057"/>
            <a:ext cx="4249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Global Challenger</a:t>
            </a:r>
            <a:endParaRPr lang="ko-KR" altLang="en-US" sz="4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FCCFCC-B5C6-E2A0-5B6B-140E1C9AF93D}"/>
              </a:ext>
            </a:extLst>
          </p:cNvPr>
          <p:cNvGrpSpPr/>
          <p:nvPr/>
        </p:nvGrpSpPr>
        <p:grpSpPr>
          <a:xfrm>
            <a:off x="6679689" y="1448685"/>
            <a:ext cx="3862754" cy="3960630"/>
            <a:chOff x="7331551" y="1690688"/>
            <a:chExt cx="3862754" cy="3960630"/>
          </a:xfrm>
        </p:grpSpPr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E9F155D4-1D47-6E36-AD08-F274DF6D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51" y="3178497"/>
              <a:ext cx="3862754" cy="82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4F876081-96BD-923E-D1DB-D7A709CC4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51" y="1690688"/>
              <a:ext cx="3032882" cy="102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MS 애저, 엔비디아 A100 GPU 탑재 인스턴스 공개 - 데이터넷">
              <a:extLst>
                <a:ext uri="{FF2B5EF4-FFF2-40B4-BE49-F238E27FC236}">
                  <a16:creationId xmlns:a16="http://schemas.microsoft.com/office/drawing/2014/main" id="{58EFDC56-2749-7D49-E869-6B56ADC5E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51" y="4462683"/>
              <a:ext cx="3530600" cy="11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6044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 Nova"/>
        <a:ea typeface="나눔바른고딕"/>
        <a:cs typeface=""/>
      </a:majorFont>
      <a:minorFont>
        <a:latin typeface="Arial Nova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348</Words>
  <Application>Microsoft Office PowerPoint</Application>
  <PresentationFormat>와이드스크린</PresentationFormat>
  <Paragraphs>48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Arial Nova</vt:lpstr>
      <vt:lpstr>Office 테마</vt:lpstr>
      <vt:lpstr>Ideal Self Presentation</vt:lpstr>
      <vt:lpstr>2022</vt:lpstr>
      <vt:lpstr>2022</vt:lpstr>
      <vt:lpstr>2023</vt:lpstr>
      <vt:lpstr>2023</vt:lpstr>
      <vt:lpstr>2024</vt:lpstr>
      <vt:lpstr>2024</vt:lpstr>
      <vt:lpstr>2025</vt:lpstr>
      <vt:lpstr>2025</vt:lpstr>
      <vt:lpstr>2026</vt:lpstr>
      <vt:lpstr>2026</vt:lpstr>
      <vt:lpstr>2027</vt:lpstr>
      <vt:lpstr>2027</vt:lpstr>
      <vt:lpstr>2028</vt:lpstr>
      <vt:lpstr>2028</vt:lpstr>
      <vt:lpstr>2029</vt:lpstr>
      <vt:lpstr>2029</vt:lpstr>
      <vt:lpstr>2030</vt:lpstr>
      <vt:lpstr>2030</vt:lpstr>
      <vt:lpstr>Thanks.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Ideal Self Presentation</dc:title>
  <dc:creator>이정윤</dc:creator>
  <cp:lastModifiedBy>이정윤</cp:lastModifiedBy>
  <cp:revision>5</cp:revision>
  <dcterms:created xsi:type="dcterms:W3CDTF">2022-09-20T04:43:18Z</dcterms:created>
  <dcterms:modified xsi:type="dcterms:W3CDTF">2022-09-20T06:50:21Z</dcterms:modified>
</cp:coreProperties>
</file>